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2" r:id="rId1"/>
  </p:sldMasterIdLst>
  <p:sldIdLst>
    <p:sldId id="269" r:id="rId2"/>
    <p:sldId id="270" r:id="rId3"/>
    <p:sldId id="256" r:id="rId4"/>
    <p:sldId id="268" r:id="rId5"/>
    <p:sldId id="257" r:id="rId6"/>
    <p:sldId id="264" r:id="rId7"/>
    <p:sldId id="267" r:id="rId8"/>
    <p:sldId id="260" r:id="rId9"/>
    <p:sldId id="262" r:id="rId10"/>
    <p:sldId id="266" r:id="rId11"/>
    <p:sldId id="271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без заголовка" id="{00A48670-14F1-4234-8D12-6FD75C188E45}">
          <p14:sldIdLst>
            <p14:sldId id="269"/>
            <p14:sldId id="270"/>
            <p14:sldId id="256"/>
            <p14:sldId id="268"/>
            <p14:sldId id="257"/>
            <p14:sldId id="264"/>
            <p14:sldId id="267"/>
            <p14:sldId id="260"/>
            <p14:sldId id="262"/>
            <p14:sldId id="266"/>
            <p14:sldId id="27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DEDE"/>
    <a:srgbClr val="FDBFBF"/>
    <a:srgbClr val="FB3D3D"/>
    <a:srgbClr val="19A202"/>
    <a:srgbClr val="99FF66"/>
    <a:srgbClr val="66FF33"/>
    <a:srgbClr val="FFFF00"/>
    <a:srgbClr val="00CC00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26" autoAdjust="0"/>
    <p:restoredTop sz="94660"/>
  </p:normalViewPr>
  <p:slideViewPr>
    <p:cSldViewPr>
      <p:cViewPr varScale="1">
        <p:scale>
          <a:sx n="73" d="100"/>
          <a:sy n="73" d="100"/>
        </p:scale>
        <p:origin x="1320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72381-58FD-44EE-917D-54760200C050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F14A8-B06F-4B02-A462-DF2EF6626E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2228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72381-58FD-44EE-917D-54760200C050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F14A8-B06F-4B02-A462-DF2EF6626E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658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72381-58FD-44EE-917D-54760200C050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F14A8-B06F-4B02-A462-DF2EF6626E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2677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72381-58FD-44EE-917D-54760200C050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F14A8-B06F-4B02-A462-DF2EF6626E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5856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72381-58FD-44EE-917D-54760200C050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F14A8-B06F-4B02-A462-DF2EF6626E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347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72381-58FD-44EE-917D-54760200C050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F14A8-B06F-4B02-A462-DF2EF6626E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803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72381-58FD-44EE-917D-54760200C050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F14A8-B06F-4B02-A462-DF2EF6626E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4060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72381-58FD-44EE-917D-54760200C050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F14A8-B06F-4B02-A462-DF2EF6626E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087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72381-58FD-44EE-917D-54760200C050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F14A8-B06F-4B02-A462-DF2EF6626E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3325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72381-58FD-44EE-917D-54760200C050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F14A8-B06F-4B02-A462-DF2EF6626E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4998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72381-58FD-44EE-917D-54760200C050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F14A8-B06F-4B02-A462-DF2EF6626EDA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462771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72381-58FD-44EE-917D-54760200C050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F14A8-B06F-4B02-A462-DF2EF6626E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96376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72381-58FD-44EE-917D-54760200C050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F14A8-B06F-4B02-A462-DF2EF6626EDA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414041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72381-58FD-44EE-917D-54760200C050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F14A8-B06F-4B02-A462-DF2EF6626E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81298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72381-58FD-44EE-917D-54760200C050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F14A8-B06F-4B02-A462-DF2EF6626E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25437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72381-58FD-44EE-917D-54760200C050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F14A8-B06F-4B02-A462-DF2EF6626E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7760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772381-58FD-44EE-917D-54760200C050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38F14A8-B06F-4B02-A462-DF2EF6626E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369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74" r:id="rId2"/>
    <p:sldLayoutId id="2147483875" r:id="rId3"/>
    <p:sldLayoutId id="2147483876" r:id="rId4"/>
    <p:sldLayoutId id="2147483877" r:id="rId5"/>
    <p:sldLayoutId id="2147483878" r:id="rId6"/>
    <p:sldLayoutId id="2147483879" r:id="rId7"/>
    <p:sldLayoutId id="2147483880" r:id="rId8"/>
    <p:sldLayoutId id="2147483881" r:id="rId9"/>
    <p:sldLayoutId id="2147483882" r:id="rId10"/>
    <p:sldLayoutId id="2147483883" r:id="rId11"/>
    <p:sldLayoutId id="2147483884" r:id="rId12"/>
    <p:sldLayoutId id="2147483885" r:id="rId13"/>
    <p:sldLayoutId id="2147483886" r:id="rId14"/>
    <p:sldLayoutId id="2147483887" r:id="rId15"/>
    <p:sldLayoutId id="21474838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2375116"/>
            <a:ext cx="8568951" cy="3358140"/>
          </a:xfrm>
        </p:spPr>
        <p:txBody>
          <a:bodyPr/>
          <a:lstStyle/>
          <a:p>
            <a:pPr algn="l"/>
            <a:r>
              <a:rPr lang="ru-RU" sz="3200" b="1" i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 урока: </a:t>
            </a:r>
            <a:r>
              <a:rPr lang="ru-RU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Ознакомление  с профессией «Машинист технологических насосов и компрессоров»</a:t>
            </a:r>
            <a:br>
              <a:rPr lang="ru-RU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i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урока: </a:t>
            </a:r>
            <a:r>
              <a:rPr lang="ru-RU" sz="32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обучающихся в процессе осознанного выбора сферы будущей профессиональной деятельности;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-</a:t>
            </a:r>
            <a:r>
              <a:rPr lang="ru-RU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ознакомить обучающихся 8 классов с профессией </a:t>
            </a:r>
            <a:r>
              <a:rPr lang="ru-RU" sz="32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МТНиК</a:t>
            </a:r>
            <a:r>
              <a:rPr lang="ru-RU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169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proforientatsia.ru/wp-content/uploads/2017/02/school-proforientation-1-1068x53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908720"/>
            <a:ext cx="8208912" cy="4779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8974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3" y="1087760"/>
            <a:ext cx="7075587" cy="1405136"/>
          </a:xfrm>
        </p:spPr>
        <p:txBody>
          <a:bodyPr>
            <a:noAutofit/>
          </a:bodyPr>
          <a:lstStyle/>
          <a:p>
            <a:pPr algn="ctr"/>
            <a:r>
              <a:rPr lang="ru-RU" sz="2400" b="1" i="1" u="sng" dirty="0" smtClean="0">
                <a:solidFill>
                  <a:srgbClr val="0070C0"/>
                </a:solidFill>
              </a:rPr>
              <a:t>Машинист  технологических насосов и компрессоров </a:t>
            </a:r>
            <a:r>
              <a:rPr lang="ru-RU" sz="2400" b="1" i="1" dirty="0" smtClean="0">
                <a:solidFill>
                  <a:srgbClr val="0070C0"/>
                </a:solidFill>
              </a:rPr>
              <a:t>–одн</a:t>
            </a:r>
            <a:r>
              <a:rPr lang="ru-RU" sz="2400" b="1" i="1" dirty="0" smtClean="0">
                <a:solidFill>
                  <a:srgbClr val="0070C0"/>
                </a:solidFill>
              </a:rPr>
              <a:t>а из самых важных профессии в нефтеперерабатывающих производствах, которая занимается эксплуатацией насосов и компрессоров различных видов.</a:t>
            </a:r>
            <a:endParaRPr lang="ru-RU" sz="2400" b="1" i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Машинист-технологических-компрессоров-300x19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4736" y="2780928"/>
            <a:ext cx="7718435" cy="5013176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Этапы эксплуатации:</a:t>
            </a:r>
            <a:endParaRPr lang="ru-RU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598" y="1930400"/>
            <a:ext cx="7922842" cy="4110963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Подготовка оборудования к пуску;</a:t>
            </a:r>
          </a:p>
          <a:p>
            <a:r>
              <a:rPr lang="ru-RU" sz="2800" dirty="0" smtClean="0"/>
              <a:t>Пуск оборудования;</a:t>
            </a:r>
          </a:p>
          <a:p>
            <a:r>
              <a:rPr lang="ru-RU" sz="2800" dirty="0" smtClean="0"/>
              <a:t>Уход за работающим оборудованием;</a:t>
            </a:r>
          </a:p>
          <a:p>
            <a:r>
              <a:rPr lang="ru-RU" sz="2800" dirty="0" smtClean="0"/>
              <a:t>Остановка оборудования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196942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1560" y="5229200"/>
            <a:ext cx="8229600" cy="1219200"/>
          </a:xfrm>
        </p:spPr>
        <p:txBody>
          <a:bodyPr>
            <a:noAutofit/>
          </a:bodyPr>
          <a:lstStyle/>
          <a:p>
            <a:pPr algn="ctr"/>
            <a:r>
              <a:rPr lang="ru-RU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Студенты КНН имени </a:t>
            </a:r>
            <a:r>
              <a:rPr lang="ru-RU" sz="2400" b="1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Н.В.Лемаева</a:t>
            </a:r>
            <a:r>
              <a:rPr lang="ru-RU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проходят учебную практику в производственном корпусе, приобретают умения и навыки на действующих насосах и компрессоров</a:t>
            </a:r>
            <a:r>
              <a:rPr lang="ru-RU" sz="2400" dirty="0" smtClean="0">
                <a:solidFill>
                  <a:srgbClr val="0070C0"/>
                </a:solidFill>
              </a:rPr>
              <a:t/>
            </a:r>
            <a:br>
              <a:rPr lang="ru-RU" sz="2400" dirty="0" smtClean="0">
                <a:solidFill>
                  <a:srgbClr val="0070C0"/>
                </a:solidFill>
              </a:rPr>
            </a:br>
            <a:endParaRPr lang="ru-RU" sz="2400" dirty="0">
              <a:solidFill>
                <a:srgbClr val="0070C0"/>
              </a:solidFill>
            </a:endParaRPr>
          </a:p>
        </p:txBody>
      </p:sp>
      <p:pic>
        <p:nvPicPr>
          <p:cNvPr id="4" name="Содержимое 3" descr="Безымянный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22272" y="-25758"/>
            <a:ext cx="9144000" cy="5037822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85394" y="0"/>
            <a:ext cx="4365444" cy="836712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0070C0"/>
                </a:solidFill>
              </a:rPr>
              <a:t> 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Вот так проходят наши уроки учебной практики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8268" y="2160588"/>
            <a:ext cx="2911077" cy="3881437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9772" y="1320800"/>
            <a:ext cx="3633378" cy="484450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6546" y="0"/>
            <a:ext cx="3651870" cy="486916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13804"/>
            <a:ext cx="2679762" cy="3573016"/>
          </a:xfrm>
          <a:prstGeom prst="rect">
            <a:avLst/>
          </a:prstGeom>
        </p:spPr>
      </p:pic>
      <p:sp>
        <p:nvSpPr>
          <p:cNvPr id="11" name="Стрелка вправо 10"/>
          <p:cNvSpPr/>
          <p:nvPr/>
        </p:nvSpPr>
        <p:spPr>
          <a:xfrm>
            <a:off x="1415908" y="1714674"/>
            <a:ext cx="1008112" cy="4181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>
            <a:off x="4427984" y="418356"/>
            <a:ext cx="811361" cy="4183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>
            <a:off x="467544" y="2160588"/>
            <a:ext cx="504056" cy="8363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1801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Машинист технологических </a:t>
            </a: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насосов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598" y="1930400"/>
            <a:ext cx="6770713" cy="4450928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обслуживает насосы и </a:t>
            </a:r>
            <a:r>
              <a:rPr lang="ru-RU" sz="2000" dirty="0" smtClean="0"/>
              <a:t>компрессора</a:t>
            </a:r>
            <a:endParaRPr lang="ru-RU" sz="2000" dirty="0" smtClean="0"/>
          </a:p>
          <a:p>
            <a:r>
              <a:rPr lang="ru-RU" sz="2000" dirty="0" smtClean="0"/>
              <a:t>от правильности и своевременности работы машиниста зависит ход технологического процесса, качество и производительность установки</a:t>
            </a:r>
          </a:p>
          <a:p>
            <a:r>
              <a:rPr lang="ru-RU" sz="2000" dirty="0" smtClean="0"/>
              <a:t> подготавливает насос и компрессор к пуску и остановке </a:t>
            </a:r>
          </a:p>
          <a:p>
            <a:r>
              <a:rPr lang="ru-RU" sz="2000" dirty="0" smtClean="0"/>
              <a:t>пускает и останавливает насосные и компрессорные установки</a:t>
            </a:r>
          </a:p>
          <a:p>
            <a:r>
              <a:rPr lang="ru-RU" sz="2000" dirty="0" smtClean="0"/>
              <a:t> поддерживает заданный режим</a:t>
            </a:r>
          </a:p>
          <a:p>
            <a:r>
              <a:rPr lang="ru-RU" sz="2000" dirty="0" smtClean="0"/>
              <a:t> регулирует производительность </a:t>
            </a:r>
          </a:p>
          <a:p>
            <a:r>
              <a:rPr lang="ru-RU" sz="2000" dirty="0"/>
              <a:t>п</a:t>
            </a:r>
            <a:r>
              <a:rPr lang="ru-RU" sz="2000" dirty="0" smtClean="0"/>
              <a:t>роводит наблюдение за установкой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482400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1" y="2502"/>
            <a:ext cx="7920879" cy="1320800"/>
          </a:xfrm>
        </p:spPr>
        <p:txBody>
          <a:bodyPr/>
          <a:lstStyle/>
          <a:p>
            <a:r>
              <a:rPr lang="ru-RU" b="1" i="1" u="sng" dirty="0" smtClean="0"/>
              <a:t/>
            </a:r>
            <a:br>
              <a:rPr lang="ru-RU" b="1" i="1" u="sng" dirty="0" smtClean="0"/>
            </a:br>
            <a:endParaRPr lang="ru-RU" b="1" i="1" u="sng" dirty="0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07504" y="665404"/>
            <a:ext cx="7344816" cy="1690739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Машинист технологических насосов и компрессоров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 перемещение по трубопроводам жидкостей и газов, контроль за давлением в трубах.</a:t>
            </a:r>
          </a:p>
          <a:p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контролирует исправность оборудования и коммуникаций, устраняет поломки.  Ведёт учёт транспортируемой электроэнергии, газа, электроэнергии, горюче-смазочных материалов. </a:t>
            </a:r>
          </a:p>
          <a:p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Машинист технологических насосов и  компрессоров -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профессия необходимая на производстве нефтехимии и нефтепереработки.                           У машиниста  100 % гарантия трудоустройства.</a:t>
            </a:r>
          </a:p>
          <a:p>
            <a:endParaRPr lang="ru-RU" sz="2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73163"/>
            <a:ext cx="7308304" cy="1123589"/>
          </a:xfrm>
        </p:spPr>
        <p:txBody>
          <a:bodyPr>
            <a:normAutofit/>
          </a:bodyPr>
          <a:lstStyle/>
          <a:p>
            <a:pPr algn="ctr"/>
            <a:r>
              <a:rPr lang="ru-RU" sz="2800" i="1" dirty="0" smtClean="0">
                <a:solidFill>
                  <a:schemeClr val="accent2">
                    <a:lumMod val="75000"/>
                  </a:schemeClr>
                </a:solidFill>
              </a:rPr>
              <a:t>Проходим практику и получаем  распределения  на предприятия</a:t>
            </a:r>
            <a:endParaRPr lang="ru-RU" sz="2800" dirty="0"/>
          </a:p>
        </p:txBody>
      </p:sp>
      <p:pic>
        <p:nvPicPr>
          <p:cNvPr id="4" name="Содержимое 3" descr="img-20140501104855-29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1844824"/>
            <a:ext cx="3173532" cy="3960440"/>
          </a:xfrm>
          <a:prstGeom prst="rect">
            <a:avLst/>
          </a:prstGeom>
          <a:ln w="228600" cap="sq" cmpd="thickThin">
            <a:solidFill>
              <a:srgbClr val="996633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Рисунок 4" descr="x_a526e2a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95936" y="1484784"/>
            <a:ext cx="4667666" cy="1271341"/>
          </a:xfrm>
          <a:prstGeom prst="rect">
            <a:avLst/>
          </a:prstGeom>
          <a:ln w="228600" cap="sq" cmpd="thickThin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Рисунок 5" descr="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835808">
            <a:off x="3827377" y="4249731"/>
            <a:ext cx="4680520" cy="1183867"/>
          </a:xfrm>
          <a:prstGeom prst="rect">
            <a:avLst/>
          </a:prstGeom>
          <a:ln w="228600" cap="sq" cmpd="thickThin">
            <a:solidFill>
              <a:schemeClr val="accent5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9"/>
            <a:ext cx="6347713" cy="72007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Насосы и </a:t>
            </a:r>
            <a:r>
              <a:rPr lang="ru-RU" sz="2800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компрессора </a:t>
            </a:r>
            <a:r>
              <a:rPr lang="ru-RU" sz="2800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ru-RU" sz="2800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производстве</a:t>
            </a:r>
            <a:endParaRPr lang="ru-RU" sz="2800" i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594" y="936997"/>
            <a:ext cx="3669308" cy="2751981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8695" y="4005064"/>
            <a:ext cx="3873107" cy="25839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80" y="1772816"/>
            <a:ext cx="5122658" cy="3817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372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6000"/>
    </mc:Choice>
    <mc:Fallback xmlns="">
      <p:transition spd="slow" advTm="600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972616" y="44624"/>
            <a:ext cx="8138865" cy="1320800"/>
          </a:xfrm>
        </p:spPr>
        <p:txBody>
          <a:bodyPr/>
          <a:lstStyle/>
          <a:p>
            <a:pPr algn="ctr"/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  <a:latin typeface="Book Antiqua" panose="02040602050305030304" pitchFamily="18" charset="0"/>
              </a:rPr>
              <a:t>Добро пожаловать в нашу большую, дружную семью </a:t>
            </a:r>
            <a:endParaRPr lang="ru-RU" b="1" i="1" dirty="0">
              <a:solidFill>
                <a:schemeClr val="accent2">
                  <a:lumMod val="75000"/>
                </a:schemeClr>
              </a:solidFill>
              <a:latin typeface="Book Antiqua" panose="0204060205030503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3455" y="5065526"/>
            <a:ext cx="2355106" cy="176633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031" y="4518980"/>
            <a:ext cx="1869672" cy="249289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37886">
            <a:off x="3485959" y="1653825"/>
            <a:ext cx="5148064" cy="385554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74098">
            <a:off x="6208019" y="560811"/>
            <a:ext cx="2833906" cy="212542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81854">
            <a:off x="17107" y="1202320"/>
            <a:ext cx="3640982" cy="273073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0638" y="4699000"/>
            <a:ext cx="2843808" cy="2132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412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381</TotalTime>
  <Words>198</Words>
  <Application>Microsoft Office PowerPoint</Application>
  <PresentationFormat>Экран (4:3)</PresentationFormat>
  <Paragraphs>24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Book Antiqua</vt:lpstr>
      <vt:lpstr>Times New Roman</vt:lpstr>
      <vt:lpstr>Trebuchet MS</vt:lpstr>
      <vt:lpstr>Wingdings 3</vt:lpstr>
      <vt:lpstr>Грань</vt:lpstr>
      <vt:lpstr>Тема урока: Ознакомление  с профессией «Машинист технологических насосов и компрессоров»  Цель урока:  - поддержка обучающихся в процессе осознанного выбора сферы будущей профессиональной деятельности;                       -ознакомить обучающихся 8 классов с профессией МТНиК;                                                </vt:lpstr>
      <vt:lpstr>Презентация PowerPoint</vt:lpstr>
      <vt:lpstr>Машинист  технологических насосов и компрессоров –одна из самых важных профессии в нефтеперерабатывающих производствах, которая занимается эксплуатацией насосов и компрессоров различных видов.</vt:lpstr>
      <vt:lpstr>Этапы эксплуатации:</vt:lpstr>
      <vt:lpstr>Студенты КНН имени Н.В.Лемаева проходят учебную практику в производственном корпусе, приобретают умения и навыки на действующих насосах и компрессоров </vt:lpstr>
      <vt:lpstr> Вот так проходят наши уроки учебной практики</vt:lpstr>
      <vt:lpstr>Машинист технологических насосов</vt:lpstr>
      <vt:lpstr> </vt:lpstr>
      <vt:lpstr>Проходим практику и получаем  распределения  на предприятия</vt:lpstr>
      <vt:lpstr>Насосы и компрессора на производстве</vt:lpstr>
      <vt:lpstr>Добро пожаловать в нашу большую, дружную семью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Машинист технологических насосов и компрессоров</dc:title>
  <dc:creator>RePack by SPecialiST</dc:creator>
  <cp:lastModifiedBy>knn-note138</cp:lastModifiedBy>
  <cp:revision>46</cp:revision>
  <dcterms:created xsi:type="dcterms:W3CDTF">2015-12-01T17:17:17Z</dcterms:created>
  <dcterms:modified xsi:type="dcterms:W3CDTF">2020-04-15T11:55:10Z</dcterms:modified>
</cp:coreProperties>
</file>